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8" r:id="rId17"/>
    <p:sldId id="269" r:id="rId18"/>
    <p:sldId id="270" r:id="rId19"/>
    <p:sldId id="271" r:id="rId20"/>
    <p:sldId id="272" r:id="rId21"/>
    <p:sldId id="273" r:id="rId22"/>
    <p:sldId id="274" r:id="rId23"/>
    <p:sldId id="279"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782"/>
  </p:normalViewPr>
  <p:slideViewPr>
    <p:cSldViewPr snapToGrid="0" snapToObjects="1">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4B10-42B9-064C-9888-2941A40A09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D78EED-0AEE-7C41-A728-B8A3CD2BD4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CB4AA5-C86B-8A48-91FA-C380C06DF892}"/>
              </a:ext>
            </a:extLst>
          </p:cNvPr>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5" name="Footer Placeholder 4">
            <a:extLst>
              <a:ext uri="{FF2B5EF4-FFF2-40B4-BE49-F238E27FC236}">
                <a16:creationId xmlns:a16="http://schemas.microsoft.com/office/drawing/2014/main" id="{AB3E5ECC-318C-AC43-9764-2E105A59AB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2EC565-7A56-9D47-9050-2C1D19BB0764}"/>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3541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2838-6253-1A42-8C26-6FB2FD7221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611F1A-7654-DB40-BB9D-93671FE0FB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31152-2AAF-824C-9E03-A834425EDD10}"/>
              </a:ext>
            </a:extLst>
          </p:cNvPr>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5" name="Footer Placeholder 4">
            <a:extLst>
              <a:ext uri="{FF2B5EF4-FFF2-40B4-BE49-F238E27FC236}">
                <a16:creationId xmlns:a16="http://schemas.microsoft.com/office/drawing/2014/main" id="{F3EFC68E-E6D1-B44D-9C91-A9421186F8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5265E3-9901-C14A-BAD6-8C584BF465A0}"/>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7588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4FFFB-CBD5-DC4F-99DC-B62FFD1041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101AAB-89DA-D146-85C6-B216C2521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B504A-6616-A348-B9DB-ACC78F68F819}"/>
              </a:ext>
            </a:extLst>
          </p:cNvPr>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5" name="Footer Placeholder 4">
            <a:extLst>
              <a:ext uri="{FF2B5EF4-FFF2-40B4-BE49-F238E27FC236}">
                <a16:creationId xmlns:a16="http://schemas.microsoft.com/office/drawing/2014/main" id="{7F9FFD98-3188-A841-AD99-25064A2EE9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E1D2BE-B8BC-CB44-A528-851D292A0708}"/>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8765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3D6F-AE6E-A444-B643-524BB0F4D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764F6-A360-DB42-9DAE-A92628299D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6E9AD-E66E-124A-8DEA-0B9771FDA95F}"/>
              </a:ext>
            </a:extLst>
          </p:cNvPr>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5" name="Footer Placeholder 4">
            <a:extLst>
              <a:ext uri="{FF2B5EF4-FFF2-40B4-BE49-F238E27FC236}">
                <a16:creationId xmlns:a16="http://schemas.microsoft.com/office/drawing/2014/main" id="{88BD6D38-4594-764B-A638-20EF1BDF0D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D03754-C7EE-EA46-B9C2-043F9CAF3FD8}"/>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1829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66A3-51A1-3647-B884-A61961C1AD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53674C-B24B-F448-BFD1-7D9D91E3A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0E9A4C-EAC7-1847-B405-2755AC7F7E25}"/>
              </a:ext>
            </a:extLst>
          </p:cNvPr>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5" name="Footer Placeholder 4">
            <a:extLst>
              <a:ext uri="{FF2B5EF4-FFF2-40B4-BE49-F238E27FC236}">
                <a16:creationId xmlns:a16="http://schemas.microsoft.com/office/drawing/2014/main" id="{77CA75A6-C03E-1E42-A930-36FB993E2A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183741-5C8D-284F-BB43-5565B24760A6}"/>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4894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9877-8DEB-314D-8AD3-95EEEA857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63C25-71E6-EE44-9A48-2DF950C308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CAF571-660D-2C4A-BFCF-DA0BB77089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C1745A-DE37-5340-9973-85336221D34A}"/>
              </a:ext>
            </a:extLst>
          </p:cNvPr>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6" name="Footer Placeholder 5">
            <a:extLst>
              <a:ext uri="{FF2B5EF4-FFF2-40B4-BE49-F238E27FC236}">
                <a16:creationId xmlns:a16="http://schemas.microsoft.com/office/drawing/2014/main" id="{0718F147-B2CA-A840-BD5E-F1AB37E1DD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03A857-5FD8-614C-BCBC-F4B26FBAE125}"/>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2034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BE85-846D-E546-8EC9-16027A29CA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D42B9-2661-2648-BC2C-F177ED274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91BFC-4EF7-4D4A-BA97-BC0309828D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46C52-DA69-F84A-9AD0-F0F3D68C3A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CAB6E-F812-7047-8645-15320CFA3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B9423-427B-454E-A859-DA92EDBEAD81}"/>
              </a:ext>
            </a:extLst>
          </p:cNvPr>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8" name="Footer Placeholder 7">
            <a:extLst>
              <a:ext uri="{FF2B5EF4-FFF2-40B4-BE49-F238E27FC236}">
                <a16:creationId xmlns:a16="http://schemas.microsoft.com/office/drawing/2014/main" id="{FDF13E0E-6AC8-1945-81C6-FFB07F2823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1361D0-3FFF-AA42-B5EF-8E2273E3CF8B}"/>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4413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EF50-2FEE-1C43-A316-5E68BCAA49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281220-4565-984E-83CB-C28E04497449}"/>
              </a:ext>
            </a:extLst>
          </p:cNvPr>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4" name="Footer Placeholder 3">
            <a:extLst>
              <a:ext uri="{FF2B5EF4-FFF2-40B4-BE49-F238E27FC236}">
                <a16:creationId xmlns:a16="http://schemas.microsoft.com/office/drawing/2014/main" id="{4E21B5A9-C474-4446-84BE-95819F0624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2993B2-5D26-2042-8545-9217FA307232}"/>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5572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EF8C5-3B46-5248-B3DF-4BDD3BC4A3C4}"/>
              </a:ext>
            </a:extLst>
          </p:cNvPr>
          <p:cNvSpPr>
            <a:spLocks noGrp="1"/>
          </p:cNvSpPr>
          <p:nvPr>
            <p:ph type="dt" sz="half" idx="10"/>
          </p:nvPr>
        </p:nvSpPr>
        <p:spPr/>
        <p:txBody>
          <a:bodyPr/>
          <a:lstStyle/>
          <a:p>
            <a:fld id="{87DE6118-2437-4B30-8E3C-4D2BE6020583}" type="datetimeFigureOut">
              <a:rPr lang="en-US" smtClean="0"/>
              <a:t>3/22/2021</a:t>
            </a:fld>
            <a:endParaRPr lang="en-US" dirty="0"/>
          </a:p>
        </p:txBody>
      </p:sp>
      <p:sp>
        <p:nvSpPr>
          <p:cNvPr id="3" name="Footer Placeholder 2">
            <a:extLst>
              <a:ext uri="{FF2B5EF4-FFF2-40B4-BE49-F238E27FC236}">
                <a16:creationId xmlns:a16="http://schemas.microsoft.com/office/drawing/2014/main" id="{2AC7B8FA-0624-5044-8A41-F6FC9BBADE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03C493-E8BB-084F-8F9D-EBCD684AFE30}"/>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9648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DBFD-54D4-A045-ACA7-1AA1ADEE2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20CA8B-C9D9-0A46-80AE-CAFCC2A1A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865639-6A4E-CD4D-BDB6-6E6A37D11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A7635-CBF8-8643-BD0B-1A4E3FC6A3C0}"/>
              </a:ext>
            </a:extLst>
          </p:cNvPr>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6" name="Footer Placeholder 5">
            <a:extLst>
              <a:ext uri="{FF2B5EF4-FFF2-40B4-BE49-F238E27FC236}">
                <a16:creationId xmlns:a16="http://schemas.microsoft.com/office/drawing/2014/main" id="{178D82A7-EC1D-2F4B-82D2-F368330DF3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9567E9-8BD9-2242-B806-207345974B80}"/>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7293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F235-4D60-5F4D-923B-103C77C6E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8F76B4-3EA8-EB4E-B57D-BD4CCC1465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80FF04-8E88-6C45-B254-F567D2070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45CEF-12C4-D545-BDAF-C001D9DE3F33}"/>
              </a:ext>
            </a:extLst>
          </p:cNvPr>
          <p:cNvSpPr>
            <a:spLocks noGrp="1"/>
          </p:cNvSpPr>
          <p:nvPr>
            <p:ph type="dt" sz="half" idx="10"/>
          </p:nvPr>
        </p:nvSpPr>
        <p:spPr/>
        <p:txBody>
          <a:bodyPr/>
          <a:lstStyle/>
          <a:p>
            <a:fld id="{87DE6118-2437-4B30-8E3C-4D2BE6020583}" type="datetimeFigureOut">
              <a:rPr lang="en-US" smtClean="0"/>
              <a:pPr/>
              <a:t>3/22/2021</a:t>
            </a:fld>
            <a:endParaRPr lang="en-US" dirty="0"/>
          </a:p>
        </p:txBody>
      </p:sp>
      <p:sp>
        <p:nvSpPr>
          <p:cNvPr id="6" name="Footer Placeholder 5">
            <a:extLst>
              <a:ext uri="{FF2B5EF4-FFF2-40B4-BE49-F238E27FC236}">
                <a16:creationId xmlns:a16="http://schemas.microsoft.com/office/drawing/2014/main" id="{FD0CCA53-8D3E-3542-9737-3D45274178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3FF52C-0319-194F-987E-7F9956002A5D}"/>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6829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FD3048-FF54-A84B-9FB1-C969501E7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F532E-CAB6-F644-AE90-C0F06B682D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54664-F5FF-EA43-A988-B1F380B4C1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3/22/2021</a:t>
            </a:fld>
            <a:endParaRPr lang="en-US" dirty="0"/>
          </a:p>
        </p:txBody>
      </p:sp>
      <p:sp>
        <p:nvSpPr>
          <p:cNvPr id="5" name="Footer Placeholder 4">
            <a:extLst>
              <a:ext uri="{FF2B5EF4-FFF2-40B4-BE49-F238E27FC236}">
                <a16:creationId xmlns:a16="http://schemas.microsoft.com/office/drawing/2014/main" id="{6542E363-AA85-A641-AA6A-64AC6198C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F4858B-B6E3-DF44-A689-507B9A39D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01943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cHndcNtJuGw"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cHndcNtJuGw"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rngntpS6TL8"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rngntpS6TL8"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youtu.be/QNno2N_jHM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outu.be/36AhHWU9mt0"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ortgagefit.com/blog/5-important-questions-which-you-need-to-ask-before-taking-out-a-mortgage/"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youtu.be/QNno2N_jHMo" TargetMode="Externa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1Vbd_8UwlWc"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784392-2815-8D4A-98E2-3D19DC7F6BC5}"/>
              </a:ext>
            </a:extLst>
          </p:cNvPr>
          <p:cNvSpPr>
            <a:spLocks noGrp="1"/>
          </p:cNvSpPr>
          <p:nvPr>
            <p:ph type="ctrTitle"/>
          </p:nvPr>
        </p:nvSpPr>
        <p:spPr>
          <a:xfrm>
            <a:off x="1285241" y="1008993"/>
            <a:ext cx="9231410" cy="3542045"/>
          </a:xfrm>
        </p:spPr>
        <p:txBody>
          <a:bodyPr anchor="b">
            <a:normAutofit fontScale="90000"/>
          </a:bodyPr>
          <a:lstStyle/>
          <a:p>
            <a:pPr algn="l"/>
            <a:r>
              <a:rPr lang="en-US" sz="2900" dirty="0"/>
              <a:t/>
            </a:r>
            <a:br>
              <a:rPr lang="en-US" sz="2900" dirty="0"/>
            </a:br>
            <a:r>
              <a:rPr lang="en-US" sz="2900" dirty="0"/>
              <a:t/>
            </a:r>
            <a:br>
              <a:rPr lang="en-US" sz="2900" dirty="0"/>
            </a:br>
            <a:r>
              <a:rPr lang="en-US" sz="2900" dirty="0"/>
              <a:t/>
            </a:r>
            <a:br>
              <a:rPr lang="en-US" sz="2900" dirty="0"/>
            </a:br>
            <a:r>
              <a:rPr lang="en-US" sz="2900" dirty="0"/>
              <a:t/>
            </a:r>
            <a:br>
              <a:rPr lang="en-US" sz="2900" dirty="0"/>
            </a:br>
            <a:r>
              <a:rPr lang="en-US" sz="2900" dirty="0"/>
              <a:t/>
            </a:r>
            <a:br>
              <a:rPr lang="en-US" sz="2900" dirty="0"/>
            </a:br>
            <a:r>
              <a:rPr lang="en-US" sz="2900" dirty="0"/>
              <a:t/>
            </a:r>
            <a:br>
              <a:rPr lang="en-US" sz="2900" dirty="0"/>
            </a:br>
            <a:r>
              <a:rPr lang="en-US" sz="2900" dirty="0"/>
              <a:t/>
            </a:r>
            <a:br>
              <a:rPr lang="en-US" sz="2900" dirty="0"/>
            </a:br>
            <a:r>
              <a:rPr lang="en-US" sz="2900" dirty="0"/>
              <a:t/>
            </a:r>
            <a:br>
              <a:rPr lang="en-US" sz="2900" dirty="0"/>
            </a:br>
            <a:r>
              <a:rPr lang="en-US" sz="2900" dirty="0"/>
              <a:t/>
            </a:r>
            <a:br>
              <a:rPr lang="en-US" sz="2900" dirty="0"/>
            </a:br>
            <a:r>
              <a:rPr lang="en-US" sz="2900" dirty="0"/>
              <a:t/>
            </a:r>
            <a:br>
              <a:rPr lang="en-US" sz="2900" dirty="0"/>
            </a:br>
            <a:r>
              <a:rPr lang="en-US" sz="4000" b="1" dirty="0"/>
              <a:t>Rochester Area Manufacturing Opportunities </a:t>
            </a:r>
            <a:endParaRPr lang="en-US" sz="2900" b="1" dirty="0"/>
          </a:p>
        </p:txBody>
      </p:sp>
      <p:sp>
        <p:nvSpPr>
          <p:cNvPr id="3" name="Subtitle 2">
            <a:extLst>
              <a:ext uri="{FF2B5EF4-FFF2-40B4-BE49-F238E27FC236}">
                <a16:creationId xmlns:a16="http://schemas.microsoft.com/office/drawing/2014/main" id="{EC33B7CC-BA23-EA4F-AD05-C4015FAE5D0E}"/>
              </a:ext>
            </a:extLst>
          </p:cNvPr>
          <p:cNvSpPr>
            <a:spLocks noGrp="1"/>
          </p:cNvSpPr>
          <p:nvPr>
            <p:ph type="subTitle" idx="1"/>
          </p:nvPr>
        </p:nvSpPr>
        <p:spPr>
          <a:xfrm>
            <a:off x="1285241" y="4582814"/>
            <a:ext cx="7132335" cy="1312657"/>
          </a:xfrm>
        </p:spPr>
        <p:txBody>
          <a:bodyPr anchor="t">
            <a:normAutofit/>
          </a:bodyPr>
          <a:lstStyle/>
          <a:p>
            <a:pPr algn="l"/>
            <a:r>
              <a:rPr lang="en-US" dirty="0"/>
              <a:t>Presented by:</a:t>
            </a:r>
            <a:endParaRPr lang="en-US"/>
          </a:p>
          <a:p>
            <a:pPr algn="l"/>
            <a:r>
              <a:rPr lang="en-US" dirty="0" err="1"/>
              <a:t>Ferah</a:t>
            </a:r>
            <a:r>
              <a:rPr lang="en-US" dirty="0"/>
              <a:t> Roman &amp; Adrian Hale </a:t>
            </a:r>
            <a:endParaRPr lang="en-US"/>
          </a:p>
          <a:p>
            <a:pPr algn="l"/>
            <a:endParaRPr lang="en-US"/>
          </a:p>
        </p:txBody>
      </p:sp>
      <p:pic>
        <p:nvPicPr>
          <p:cNvPr id="5" name="Picture 4" descr="Logo&#10;&#10;Description automatically generated">
            <a:extLst>
              <a:ext uri="{FF2B5EF4-FFF2-40B4-BE49-F238E27FC236}">
                <a16:creationId xmlns:a16="http://schemas.microsoft.com/office/drawing/2014/main" id="{0C3E5493-BE10-8A44-B1CF-2CD4CE96096D}"/>
              </a:ext>
            </a:extLst>
          </p:cNvPr>
          <p:cNvPicPr>
            <a:picLocks noChangeAspect="1"/>
          </p:cNvPicPr>
          <p:nvPr/>
        </p:nvPicPr>
        <p:blipFill rotWithShape="1">
          <a:blip r:embed="rId2"/>
          <a:srcRect l="11351" t="28829" r="12128" b="33176"/>
          <a:stretch/>
        </p:blipFill>
        <p:spPr>
          <a:xfrm>
            <a:off x="1195211" y="1455573"/>
            <a:ext cx="6429351" cy="1795749"/>
          </a:xfrm>
          <a:prstGeom prst="rect">
            <a:avLst/>
          </a:prstGeom>
        </p:spPr>
      </p:pic>
    </p:spTree>
    <p:extLst>
      <p:ext uri="{BB962C8B-B14F-4D97-AF65-F5344CB8AC3E}">
        <p14:creationId xmlns:p14="http://schemas.microsoft.com/office/powerpoint/2010/main" val="383515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A772-265A-764D-AF68-E83CB82CB29F}"/>
              </a:ext>
            </a:extLst>
          </p:cNvPr>
          <p:cNvSpPr>
            <a:spLocks noGrp="1"/>
          </p:cNvSpPr>
          <p:nvPr>
            <p:ph type="title"/>
          </p:nvPr>
        </p:nvSpPr>
        <p:spPr/>
        <p:txBody>
          <a:bodyPr/>
          <a:lstStyle/>
          <a:p>
            <a:r>
              <a:rPr lang="en-US" dirty="0"/>
              <a:t>Century Mold </a:t>
            </a:r>
          </a:p>
        </p:txBody>
      </p:sp>
      <p:sp>
        <p:nvSpPr>
          <p:cNvPr id="3" name="Content Placeholder 2">
            <a:extLst>
              <a:ext uri="{FF2B5EF4-FFF2-40B4-BE49-F238E27FC236}">
                <a16:creationId xmlns:a16="http://schemas.microsoft.com/office/drawing/2014/main" id="{BACD818A-0414-1448-AD03-DD25491E5838}"/>
              </a:ext>
            </a:extLst>
          </p:cNvPr>
          <p:cNvSpPr>
            <a:spLocks noGrp="1"/>
          </p:cNvSpPr>
          <p:nvPr>
            <p:ph idx="1"/>
          </p:nvPr>
        </p:nvSpPr>
        <p:spPr/>
        <p:txBody>
          <a:bodyPr/>
          <a:lstStyle/>
          <a:p>
            <a:r>
              <a:rPr lang="en-US" dirty="0"/>
              <a:t>Century Mold is a plastics manufacturing company headquartered in Rochester, NY that makes parts for the automotive industry. </a:t>
            </a:r>
          </a:p>
          <a:p>
            <a:r>
              <a:rPr lang="en-US" dirty="0"/>
              <a:t>They make parts used in Engine Cooling, Engine &amp;Transmission, HVAC/Climate Control, and many other systems in automobiles. </a:t>
            </a:r>
          </a:p>
          <a:p>
            <a:r>
              <a:rPr lang="en-US" dirty="0"/>
              <a:t>According to Bloomberg, they were founded in 1979. </a:t>
            </a:r>
          </a:p>
          <a:p>
            <a:r>
              <a:rPr lang="en-US" dirty="0"/>
              <a:t>They also have facilities in Michigan, Ohio, Tennessee, and Mexico.</a:t>
            </a:r>
          </a:p>
        </p:txBody>
      </p:sp>
      <p:pic>
        <p:nvPicPr>
          <p:cNvPr id="4" name="Picture 8" descr="Century Mold - HomePage">
            <a:hlinkClick r:id="rId2"/>
            <a:extLst>
              <a:ext uri="{FF2B5EF4-FFF2-40B4-BE49-F238E27FC236}">
                <a16:creationId xmlns:a16="http://schemas.microsoft.com/office/drawing/2014/main" id="{5EA83B61-D556-1A42-81CE-27862F180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338" y="458611"/>
            <a:ext cx="4004053" cy="7944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AEB3C7D2-CADD-B54E-B637-7F392F959710}"/>
              </a:ext>
            </a:extLst>
          </p:cNvPr>
          <p:cNvPicPr>
            <a:picLocks noChangeAspect="1"/>
          </p:cNvPicPr>
          <p:nvPr/>
        </p:nvPicPr>
        <p:blipFill rotWithShape="1">
          <a:blip r:embed="rId4"/>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410951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43A5-BC5B-2A45-8458-8818115E3067}"/>
              </a:ext>
            </a:extLst>
          </p:cNvPr>
          <p:cNvSpPr>
            <a:spLocks noGrp="1"/>
          </p:cNvSpPr>
          <p:nvPr>
            <p:ph type="title"/>
          </p:nvPr>
        </p:nvSpPr>
        <p:spPr/>
        <p:txBody>
          <a:bodyPr/>
          <a:lstStyle/>
          <a:p>
            <a:r>
              <a:rPr lang="en-US" dirty="0"/>
              <a:t>Century Mold Products </a:t>
            </a:r>
          </a:p>
        </p:txBody>
      </p:sp>
      <p:pic>
        <p:nvPicPr>
          <p:cNvPr id="1026" name="Picture 2">
            <a:extLst>
              <a:ext uri="{FF2B5EF4-FFF2-40B4-BE49-F238E27FC236}">
                <a16:creationId xmlns:a16="http://schemas.microsoft.com/office/drawing/2014/main" id="{78B2E81F-3E64-4F4C-ABA6-0C3BAAAFEC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531114"/>
            <a:ext cx="3222978" cy="16721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A75B73-C60C-9E47-A85B-D0D42F170911}"/>
              </a:ext>
            </a:extLst>
          </p:cNvPr>
          <p:cNvSpPr txBox="1"/>
          <p:nvPr/>
        </p:nvSpPr>
        <p:spPr>
          <a:xfrm>
            <a:off x="1794933" y="3296356"/>
            <a:ext cx="1682045" cy="646331"/>
          </a:xfrm>
          <a:prstGeom prst="rect">
            <a:avLst/>
          </a:prstGeom>
          <a:noFill/>
        </p:spPr>
        <p:txBody>
          <a:bodyPr wrap="square" rtlCol="0">
            <a:spAutoFit/>
          </a:bodyPr>
          <a:lstStyle/>
          <a:p>
            <a:r>
              <a:rPr lang="en-US" dirty="0"/>
              <a:t>Engine Cooling Device </a:t>
            </a:r>
          </a:p>
        </p:txBody>
      </p:sp>
      <p:pic>
        <p:nvPicPr>
          <p:cNvPr id="1028" name="Picture 4">
            <a:extLst>
              <a:ext uri="{FF2B5EF4-FFF2-40B4-BE49-F238E27FC236}">
                <a16:creationId xmlns:a16="http://schemas.microsoft.com/office/drawing/2014/main" id="{FEAADB47-6B61-C545-9FFE-54E2E5424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088" y="1428750"/>
            <a:ext cx="4436533" cy="20010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821079-0E6F-EA4A-90E9-768AC6BF25C2}"/>
              </a:ext>
            </a:extLst>
          </p:cNvPr>
          <p:cNvSpPr txBox="1"/>
          <p:nvPr/>
        </p:nvSpPr>
        <p:spPr>
          <a:xfrm>
            <a:off x="7778045" y="3526430"/>
            <a:ext cx="2619022" cy="646331"/>
          </a:xfrm>
          <a:prstGeom prst="rect">
            <a:avLst/>
          </a:prstGeom>
          <a:noFill/>
        </p:spPr>
        <p:txBody>
          <a:bodyPr wrap="square" rtlCol="0">
            <a:spAutoFit/>
          </a:bodyPr>
          <a:lstStyle/>
          <a:p>
            <a:r>
              <a:rPr lang="en-US" dirty="0"/>
              <a:t>Engine Transmission Parts</a:t>
            </a:r>
          </a:p>
        </p:txBody>
      </p:sp>
      <p:pic>
        <p:nvPicPr>
          <p:cNvPr id="1030" name="Picture 6">
            <a:extLst>
              <a:ext uri="{FF2B5EF4-FFF2-40B4-BE49-F238E27FC236}">
                <a16:creationId xmlns:a16="http://schemas.microsoft.com/office/drawing/2014/main" id="{303F82DA-203E-CB4C-B9DE-88F688604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889" y="4048536"/>
            <a:ext cx="3222978" cy="21496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CEC9DD-89D1-5343-8158-D90E5C099EDF}"/>
              </a:ext>
            </a:extLst>
          </p:cNvPr>
          <p:cNvSpPr txBox="1"/>
          <p:nvPr/>
        </p:nvSpPr>
        <p:spPr>
          <a:xfrm>
            <a:off x="4716111" y="6198183"/>
            <a:ext cx="2404533" cy="923330"/>
          </a:xfrm>
          <a:prstGeom prst="rect">
            <a:avLst/>
          </a:prstGeom>
          <a:noFill/>
        </p:spPr>
        <p:txBody>
          <a:bodyPr wrap="square" rtlCol="0">
            <a:spAutoFit/>
          </a:bodyPr>
          <a:lstStyle/>
          <a:p>
            <a:r>
              <a:rPr lang="en-US" dirty="0"/>
              <a:t>HVAC/Climate Control Device </a:t>
            </a:r>
          </a:p>
          <a:p>
            <a:endParaRPr lang="en-US" dirty="0"/>
          </a:p>
        </p:txBody>
      </p:sp>
    </p:spTree>
    <p:extLst>
      <p:ext uri="{BB962C8B-B14F-4D97-AF65-F5344CB8AC3E}">
        <p14:creationId xmlns:p14="http://schemas.microsoft.com/office/powerpoint/2010/main" val="208729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8DC8-7B51-2F4B-B4BD-0E87DB97B47E}"/>
              </a:ext>
            </a:extLst>
          </p:cNvPr>
          <p:cNvSpPr>
            <a:spLocks noGrp="1"/>
          </p:cNvSpPr>
          <p:nvPr>
            <p:ph type="title"/>
          </p:nvPr>
        </p:nvSpPr>
        <p:spPr/>
        <p:txBody>
          <a:bodyPr/>
          <a:lstStyle/>
          <a:p>
            <a:r>
              <a:rPr lang="en-US" dirty="0"/>
              <a:t>Century Mold in Action </a:t>
            </a:r>
          </a:p>
        </p:txBody>
      </p:sp>
      <p:pic>
        <p:nvPicPr>
          <p:cNvPr id="2056" name="Picture 8" descr="Century Mold - HomePage">
            <a:hlinkClick r:id="rId2"/>
            <a:extLst>
              <a:ext uri="{FF2B5EF4-FFF2-40B4-BE49-F238E27FC236}">
                <a16:creationId xmlns:a16="http://schemas.microsoft.com/office/drawing/2014/main" id="{D98C2C2A-6BFE-0746-B76B-6143348DDB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0444" y="2411589"/>
            <a:ext cx="10255503" cy="20348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2BF70A3A-1C9E-454E-B6E9-FD94BE23B8EC}"/>
              </a:ext>
            </a:extLst>
          </p:cNvPr>
          <p:cNvPicPr>
            <a:picLocks noChangeAspect="1"/>
          </p:cNvPicPr>
          <p:nvPr/>
        </p:nvPicPr>
        <p:blipFill rotWithShape="1">
          <a:blip r:embed="rId4"/>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392423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6BF4-ED26-B041-B23F-280AA5F56B18}"/>
              </a:ext>
            </a:extLst>
          </p:cNvPr>
          <p:cNvSpPr>
            <a:spLocks noGrp="1"/>
          </p:cNvSpPr>
          <p:nvPr>
            <p:ph type="title"/>
          </p:nvPr>
        </p:nvSpPr>
        <p:spPr/>
        <p:txBody>
          <a:bodyPr/>
          <a:lstStyle/>
          <a:p>
            <a:r>
              <a:rPr lang="en-US" dirty="0"/>
              <a:t>Jobs At Century Mold</a:t>
            </a:r>
          </a:p>
        </p:txBody>
      </p:sp>
      <p:sp>
        <p:nvSpPr>
          <p:cNvPr id="3" name="Content Placeholder 2">
            <a:extLst>
              <a:ext uri="{FF2B5EF4-FFF2-40B4-BE49-F238E27FC236}">
                <a16:creationId xmlns:a16="http://schemas.microsoft.com/office/drawing/2014/main" id="{25582FE4-2AB9-E84D-B7F6-7488819D8D3F}"/>
              </a:ext>
            </a:extLst>
          </p:cNvPr>
          <p:cNvSpPr>
            <a:spLocks noGrp="1"/>
          </p:cNvSpPr>
          <p:nvPr>
            <p:ph idx="1"/>
          </p:nvPr>
        </p:nvSpPr>
        <p:spPr/>
        <p:txBody>
          <a:bodyPr/>
          <a:lstStyle/>
          <a:p>
            <a:r>
              <a:rPr lang="en-US" dirty="0"/>
              <a:t>Maintenance Technician </a:t>
            </a:r>
          </a:p>
          <a:p>
            <a:r>
              <a:rPr lang="en-US" dirty="0"/>
              <a:t>Machine Operator </a:t>
            </a:r>
          </a:p>
          <a:p>
            <a:r>
              <a:rPr lang="en-US" dirty="0"/>
              <a:t>Mold Repair Technician </a:t>
            </a:r>
          </a:p>
          <a:p>
            <a:r>
              <a:rPr lang="en-US" dirty="0"/>
              <a:t>Mold Maker </a:t>
            </a:r>
          </a:p>
          <a:p>
            <a:endParaRPr lang="en-US" dirty="0"/>
          </a:p>
          <a:p>
            <a:pPr marL="0" indent="0">
              <a:buNone/>
            </a:pPr>
            <a:endParaRPr lang="en-US" dirty="0"/>
          </a:p>
        </p:txBody>
      </p:sp>
      <p:pic>
        <p:nvPicPr>
          <p:cNvPr id="5" name="Picture 2" descr="Century Mold - poterms">
            <a:extLst>
              <a:ext uri="{FF2B5EF4-FFF2-40B4-BE49-F238E27FC236}">
                <a16:creationId xmlns:a16="http://schemas.microsoft.com/office/drawing/2014/main" id="{6E14C551-14E0-734B-8168-9CC8DB9C2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610" y="1162756"/>
            <a:ext cx="5187707" cy="4074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11D494B7-80B5-274B-8CE6-04AB34F30725}"/>
              </a:ext>
            </a:extLst>
          </p:cNvPr>
          <p:cNvPicPr>
            <a:picLocks noChangeAspect="1"/>
          </p:cNvPicPr>
          <p:nvPr/>
        </p:nvPicPr>
        <p:blipFill rotWithShape="1">
          <a:blip r:embed="rId3"/>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271736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DD18-E4CD-4A4A-BDE4-CA4FDC09ABA4}"/>
              </a:ext>
            </a:extLst>
          </p:cNvPr>
          <p:cNvSpPr>
            <a:spLocks noGrp="1"/>
          </p:cNvSpPr>
          <p:nvPr>
            <p:ph type="title"/>
          </p:nvPr>
        </p:nvSpPr>
        <p:spPr/>
        <p:txBody>
          <a:bodyPr/>
          <a:lstStyle/>
          <a:p>
            <a:r>
              <a:rPr lang="en-US" dirty="0"/>
              <a:t>Alliance Precision Plastics   </a:t>
            </a:r>
          </a:p>
        </p:txBody>
      </p:sp>
      <p:sp>
        <p:nvSpPr>
          <p:cNvPr id="3" name="Content Placeholder 2">
            <a:extLst>
              <a:ext uri="{FF2B5EF4-FFF2-40B4-BE49-F238E27FC236}">
                <a16:creationId xmlns:a16="http://schemas.microsoft.com/office/drawing/2014/main" id="{2DE895DB-FCEE-8348-9E98-111891758031}"/>
              </a:ext>
            </a:extLst>
          </p:cNvPr>
          <p:cNvSpPr>
            <a:spLocks noGrp="1"/>
          </p:cNvSpPr>
          <p:nvPr>
            <p:ph idx="1"/>
          </p:nvPr>
        </p:nvSpPr>
        <p:spPr/>
        <p:txBody>
          <a:bodyPr/>
          <a:lstStyle/>
          <a:p>
            <a:r>
              <a:rPr lang="en-US" dirty="0"/>
              <a:t>Alliance Precision Plastics is a full service injecting molding company headquartered in Rochester, NY.</a:t>
            </a:r>
          </a:p>
          <a:p>
            <a:r>
              <a:rPr lang="en-US" dirty="0"/>
              <a:t>They offer mold design, tooling, injection molding, and full service assembly to their clients.</a:t>
            </a:r>
          </a:p>
          <a:p>
            <a:r>
              <a:rPr lang="en-US" dirty="0"/>
              <a:t>According to their website, they were founded in 1953 in Rochester, New York. They started as a tool and die company and made stamping dies, trim dies, and die-castings. </a:t>
            </a:r>
          </a:p>
          <a:p>
            <a:pPr marL="0" indent="0">
              <a:buNone/>
            </a:pPr>
            <a:endParaRPr lang="en-US" dirty="0"/>
          </a:p>
        </p:txBody>
      </p:sp>
      <p:pic>
        <p:nvPicPr>
          <p:cNvPr id="5" name="Picture 2" descr="L&amp;B Worldwide">
            <a:hlinkClick r:id="rId2"/>
            <a:extLst>
              <a:ext uri="{FF2B5EF4-FFF2-40B4-BE49-F238E27FC236}">
                <a16:creationId xmlns:a16="http://schemas.microsoft.com/office/drawing/2014/main" id="{98BF4E41-F467-C74C-B6D8-C83510302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861" y="571500"/>
            <a:ext cx="3186339" cy="9913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919219B5-3E25-7E41-AFE1-8ACA12349193}"/>
              </a:ext>
            </a:extLst>
          </p:cNvPr>
          <p:cNvPicPr>
            <a:picLocks noChangeAspect="1"/>
          </p:cNvPicPr>
          <p:nvPr/>
        </p:nvPicPr>
        <p:blipFill rotWithShape="1">
          <a:blip r:embed="rId4"/>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229502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E7EC-D655-3D4F-9AF8-B271B556B95E}"/>
              </a:ext>
            </a:extLst>
          </p:cNvPr>
          <p:cNvSpPr>
            <a:spLocks noGrp="1"/>
          </p:cNvSpPr>
          <p:nvPr>
            <p:ph type="title"/>
          </p:nvPr>
        </p:nvSpPr>
        <p:spPr/>
        <p:txBody>
          <a:bodyPr/>
          <a:lstStyle/>
          <a:p>
            <a:r>
              <a:rPr lang="en-US" dirty="0"/>
              <a:t>Alliance Precision Plastics Services  </a:t>
            </a:r>
          </a:p>
        </p:txBody>
      </p:sp>
      <p:sp>
        <p:nvSpPr>
          <p:cNvPr id="3" name="Content Placeholder 2">
            <a:extLst>
              <a:ext uri="{FF2B5EF4-FFF2-40B4-BE49-F238E27FC236}">
                <a16:creationId xmlns:a16="http://schemas.microsoft.com/office/drawing/2014/main" id="{21931CF8-A444-E748-AB86-531BC7012F26}"/>
              </a:ext>
            </a:extLst>
          </p:cNvPr>
          <p:cNvSpPr>
            <a:spLocks noGrp="1"/>
          </p:cNvSpPr>
          <p:nvPr>
            <p:ph idx="1"/>
          </p:nvPr>
        </p:nvSpPr>
        <p:spPr/>
        <p:txBody>
          <a:bodyPr/>
          <a:lstStyle/>
          <a:p>
            <a:r>
              <a:rPr lang="en-US" dirty="0"/>
              <a:t>According to their website, they offer injection molding to a variety of industries including Healthcare, Business Machines, Industrial Products, and Appliances.  </a:t>
            </a:r>
          </a:p>
          <a:p>
            <a:endParaRPr lang="en-US" dirty="0"/>
          </a:p>
          <a:p>
            <a:pPr marL="0" indent="0">
              <a:buNone/>
            </a:pPr>
            <a:endParaRPr lang="en-US" dirty="0"/>
          </a:p>
        </p:txBody>
      </p:sp>
      <p:pic>
        <p:nvPicPr>
          <p:cNvPr id="3082" name="Picture 10" descr="Quality Assurance">
            <a:extLst>
              <a:ext uri="{FF2B5EF4-FFF2-40B4-BE49-F238E27FC236}">
                <a16:creationId xmlns:a16="http://schemas.microsoft.com/office/drawing/2014/main" id="{6B068E22-1EE8-D142-B3B2-D4183B0B2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044" y="3306233"/>
            <a:ext cx="2794000" cy="269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CFE7EB-96D3-4440-BD98-740797098C23}"/>
              </a:ext>
            </a:extLst>
          </p:cNvPr>
          <p:cNvSpPr txBox="1"/>
          <p:nvPr/>
        </p:nvSpPr>
        <p:spPr>
          <a:xfrm>
            <a:off x="1907822" y="6182287"/>
            <a:ext cx="2415822" cy="369332"/>
          </a:xfrm>
          <a:prstGeom prst="rect">
            <a:avLst/>
          </a:prstGeom>
          <a:noFill/>
        </p:spPr>
        <p:txBody>
          <a:bodyPr wrap="square" rtlCol="0">
            <a:spAutoFit/>
          </a:bodyPr>
          <a:lstStyle/>
          <a:p>
            <a:r>
              <a:rPr lang="en-US" b="1" dirty="0"/>
              <a:t>Business Machine </a:t>
            </a:r>
          </a:p>
        </p:txBody>
      </p:sp>
      <p:pic>
        <p:nvPicPr>
          <p:cNvPr id="3084" name="Picture 12" descr="Blue Bristol">
            <a:extLst>
              <a:ext uri="{FF2B5EF4-FFF2-40B4-BE49-F238E27FC236}">
                <a16:creationId xmlns:a16="http://schemas.microsoft.com/office/drawing/2014/main" id="{C41B5F35-2573-074A-82FC-86388EA0B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578" y="3299177"/>
            <a:ext cx="2794000" cy="269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04C855-CE5C-C145-BEA3-2BFE634F2B29}"/>
              </a:ext>
            </a:extLst>
          </p:cNvPr>
          <p:cNvSpPr txBox="1"/>
          <p:nvPr/>
        </p:nvSpPr>
        <p:spPr>
          <a:xfrm>
            <a:off x="7261578" y="6043788"/>
            <a:ext cx="3022600" cy="646331"/>
          </a:xfrm>
          <a:prstGeom prst="rect">
            <a:avLst/>
          </a:prstGeom>
          <a:noFill/>
        </p:spPr>
        <p:txBody>
          <a:bodyPr wrap="square" rtlCol="0">
            <a:spAutoFit/>
          </a:bodyPr>
          <a:lstStyle/>
          <a:p>
            <a:r>
              <a:rPr lang="en-US" b="1" dirty="0"/>
              <a:t>One of the Industrial Products </a:t>
            </a:r>
          </a:p>
        </p:txBody>
      </p:sp>
    </p:spTree>
    <p:extLst>
      <p:ext uri="{BB962C8B-B14F-4D97-AF65-F5344CB8AC3E}">
        <p14:creationId xmlns:p14="http://schemas.microsoft.com/office/powerpoint/2010/main" val="146568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6061-E87B-1C4B-A8A7-1E852686C3AC}"/>
              </a:ext>
            </a:extLst>
          </p:cNvPr>
          <p:cNvSpPr>
            <a:spLocks noGrp="1"/>
          </p:cNvSpPr>
          <p:nvPr>
            <p:ph type="title"/>
          </p:nvPr>
        </p:nvSpPr>
        <p:spPr/>
        <p:txBody>
          <a:bodyPr/>
          <a:lstStyle/>
          <a:p>
            <a:r>
              <a:rPr lang="en-US" dirty="0"/>
              <a:t>Alliance Precision Plastics In Action </a:t>
            </a:r>
          </a:p>
        </p:txBody>
      </p:sp>
      <p:pic>
        <p:nvPicPr>
          <p:cNvPr id="5122" name="Picture 2" descr="L&amp;B Worldwide">
            <a:hlinkClick r:id="rId2"/>
            <a:extLst>
              <a:ext uri="{FF2B5EF4-FFF2-40B4-BE49-F238E27FC236}">
                <a16:creationId xmlns:a16="http://schemas.microsoft.com/office/drawing/2014/main" id="{29C43BC8-4DFA-F244-B16D-0FE75410B2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9660" y="2032000"/>
            <a:ext cx="9333139" cy="32060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D3887FB7-79C3-EC4D-BD2A-68471A22A4E3}"/>
              </a:ext>
            </a:extLst>
          </p:cNvPr>
          <p:cNvPicPr>
            <a:picLocks noChangeAspect="1"/>
          </p:cNvPicPr>
          <p:nvPr/>
        </p:nvPicPr>
        <p:blipFill rotWithShape="1">
          <a:blip r:embed="rId4"/>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313387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EA7A-EE47-8245-A21A-5E1AF1F95BC4}"/>
              </a:ext>
            </a:extLst>
          </p:cNvPr>
          <p:cNvSpPr>
            <a:spLocks noGrp="1"/>
          </p:cNvSpPr>
          <p:nvPr>
            <p:ph type="title"/>
          </p:nvPr>
        </p:nvSpPr>
        <p:spPr/>
        <p:txBody>
          <a:bodyPr/>
          <a:lstStyle/>
          <a:p>
            <a:r>
              <a:rPr lang="en-US" dirty="0"/>
              <a:t>Jobs At Alliance Precision Plastics  </a:t>
            </a:r>
          </a:p>
        </p:txBody>
      </p:sp>
      <p:sp>
        <p:nvSpPr>
          <p:cNvPr id="3" name="Content Placeholder 2">
            <a:extLst>
              <a:ext uri="{FF2B5EF4-FFF2-40B4-BE49-F238E27FC236}">
                <a16:creationId xmlns:a16="http://schemas.microsoft.com/office/drawing/2014/main" id="{3FD65B58-C1D4-8B47-855A-B273F150364E}"/>
              </a:ext>
            </a:extLst>
          </p:cNvPr>
          <p:cNvSpPr>
            <a:spLocks noGrp="1"/>
          </p:cNvSpPr>
          <p:nvPr>
            <p:ph idx="1"/>
          </p:nvPr>
        </p:nvSpPr>
        <p:spPr/>
        <p:txBody>
          <a:bodyPr/>
          <a:lstStyle/>
          <a:p>
            <a:r>
              <a:rPr lang="en-US" dirty="0"/>
              <a:t>Machine Operator </a:t>
            </a:r>
          </a:p>
          <a:p>
            <a:r>
              <a:rPr lang="en-US" dirty="0"/>
              <a:t>Assembly Operator </a:t>
            </a:r>
          </a:p>
          <a:p>
            <a:r>
              <a:rPr lang="en-US" dirty="0"/>
              <a:t>Production Material Handler </a:t>
            </a:r>
          </a:p>
          <a:p>
            <a:r>
              <a:rPr lang="en-US" dirty="0"/>
              <a:t>Set Up/Process Technician </a:t>
            </a:r>
          </a:p>
        </p:txBody>
      </p:sp>
      <p:pic>
        <p:nvPicPr>
          <p:cNvPr id="4" name="Picture 10" descr="Bob Duffy and representatives from... - Alliance Precision Plastics |  Facebook">
            <a:extLst>
              <a:ext uri="{FF2B5EF4-FFF2-40B4-BE49-F238E27FC236}">
                <a16:creationId xmlns:a16="http://schemas.microsoft.com/office/drawing/2014/main" id="{AF8C39FF-2FEE-374A-AE9B-05FC874F2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105" y="1982612"/>
            <a:ext cx="3289300" cy="3244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65674A71-4D48-EA48-87F9-DBFCB911A624}"/>
              </a:ext>
            </a:extLst>
          </p:cNvPr>
          <p:cNvPicPr>
            <a:picLocks noChangeAspect="1"/>
          </p:cNvPicPr>
          <p:nvPr/>
        </p:nvPicPr>
        <p:blipFill rotWithShape="1">
          <a:blip r:embed="rId3"/>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272467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8D74-482A-1640-AF9A-3B7B305A90F6}"/>
              </a:ext>
            </a:extLst>
          </p:cNvPr>
          <p:cNvSpPr>
            <a:spLocks noGrp="1"/>
          </p:cNvSpPr>
          <p:nvPr>
            <p:ph type="title"/>
          </p:nvPr>
        </p:nvSpPr>
        <p:spPr/>
        <p:txBody>
          <a:bodyPr/>
          <a:lstStyle/>
          <a:p>
            <a:r>
              <a:rPr lang="en-US" dirty="0"/>
              <a:t>Forteq</a:t>
            </a:r>
          </a:p>
        </p:txBody>
      </p:sp>
      <p:sp>
        <p:nvSpPr>
          <p:cNvPr id="3" name="Content Placeholder 2">
            <a:extLst>
              <a:ext uri="{FF2B5EF4-FFF2-40B4-BE49-F238E27FC236}">
                <a16:creationId xmlns:a16="http://schemas.microsoft.com/office/drawing/2014/main" id="{F2338095-C400-0A42-A3FB-3435F74D3903}"/>
              </a:ext>
            </a:extLst>
          </p:cNvPr>
          <p:cNvSpPr>
            <a:spLocks noGrp="1"/>
          </p:cNvSpPr>
          <p:nvPr>
            <p:ph idx="1"/>
          </p:nvPr>
        </p:nvSpPr>
        <p:spPr/>
        <p:txBody>
          <a:bodyPr/>
          <a:lstStyle/>
          <a:p>
            <a:r>
              <a:rPr lang="en-US" dirty="0"/>
              <a:t>Forteq is a precision plastic technology company. They manufacture parts used in medical devices, printers, and cars. </a:t>
            </a:r>
          </a:p>
          <a:p>
            <a:r>
              <a:rPr lang="en-US" dirty="0"/>
              <a:t>The company has locations all over the world from Rochester to Switzerland.</a:t>
            </a:r>
          </a:p>
          <a:p>
            <a:endParaRPr lang="en-US" dirty="0"/>
          </a:p>
          <a:p>
            <a:pPr marL="0" indent="0">
              <a:buNone/>
            </a:pPr>
            <a:endParaRPr lang="en-US" dirty="0"/>
          </a:p>
        </p:txBody>
      </p:sp>
      <p:pic>
        <p:nvPicPr>
          <p:cNvPr id="5" name="Picture 2" descr="forteq North America Inc. | LinkedIn">
            <a:extLst>
              <a:ext uri="{FF2B5EF4-FFF2-40B4-BE49-F238E27FC236}">
                <a16:creationId xmlns:a16="http://schemas.microsoft.com/office/drawing/2014/main" id="{D480428A-114B-AE48-9554-6B58FE3E2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622" y="355600"/>
            <a:ext cx="5204178" cy="1631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C09135FA-A533-9F42-ADEA-B84B6021E775}"/>
              </a:ext>
            </a:extLst>
          </p:cNvPr>
          <p:cNvPicPr>
            <a:picLocks noChangeAspect="1"/>
          </p:cNvPicPr>
          <p:nvPr/>
        </p:nvPicPr>
        <p:blipFill rotWithShape="1">
          <a:blip r:embed="rId3"/>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273845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F270-C5CC-FE45-A8F2-3A102363DB84}"/>
              </a:ext>
            </a:extLst>
          </p:cNvPr>
          <p:cNvSpPr>
            <a:spLocks noGrp="1"/>
          </p:cNvSpPr>
          <p:nvPr>
            <p:ph type="title"/>
          </p:nvPr>
        </p:nvSpPr>
        <p:spPr/>
        <p:txBody>
          <a:bodyPr/>
          <a:lstStyle/>
          <a:p>
            <a:r>
              <a:rPr lang="en-US" dirty="0"/>
              <a:t>Forteq Products </a:t>
            </a:r>
          </a:p>
        </p:txBody>
      </p:sp>
      <p:sp>
        <p:nvSpPr>
          <p:cNvPr id="4" name="Content Placeholder 3">
            <a:extLst>
              <a:ext uri="{FF2B5EF4-FFF2-40B4-BE49-F238E27FC236}">
                <a16:creationId xmlns:a16="http://schemas.microsoft.com/office/drawing/2014/main" id="{3F6ABB75-B313-2449-B741-4C26C8CFA747}"/>
              </a:ext>
            </a:extLst>
          </p:cNvPr>
          <p:cNvSpPr>
            <a:spLocks noGrp="1"/>
          </p:cNvSpPr>
          <p:nvPr>
            <p:ph idx="1"/>
          </p:nvPr>
        </p:nvSpPr>
        <p:spPr/>
        <p:txBody>
          <a:bodyPr/>
          <a:lstStyle/>
          <a:p>
            <a:r>
              <a:rPr lang="en-US" dirty="0"/>
              <a:t>Healthcare- Drug delivery and diagnostic devices. </a:t>
            </a:r>
          </a:p>
          <a:p>
            <a:r>
              <a:rPr lang="en-US" dirty="0"/>
              <a:t>Automotive- Transmission solutions for diesel and petrol engines.</a:t>
            </a:r>
          </a:p>
          <a:p>
            <a:r>
              <a:rPr lang="en-US" dirty="0"/>
              <a:t>Office Equipment and Consumer Electronics- Transmission Solutions. </a:t>
            </a:r>
          </a:p>
          <a:p>
            <a:endParaRPr lang="en-US" dirty="0"/>
          </a:p>
          <a:p>
            <a:pPr marL="0" indent="0">
              <a:buNone/>
            </a:pPr>
            <a:r>
              <a:rPr lang="en-US" dirty="0"/>
              <a:t> </a:t>
            </a:r>
          </a:p>
          <a:p>
            <a:pPr marL="0" indent="0">
              <a:buNone/>
            </a:pPr>
            <a:endParaRPr lang="en-US" dirty="0"/>
          </a:p>
        </p:txBody>
      </p:sp>
      <p:pic>
        <p:nvPicPr>
          <p:cNvPr id="8" name="Picture 2">
            <a:extLst>
              <a:ext uri="{FF2B5EF4-FFF2-40B4-BE49-F238E27FC236}">
                <a16:creationId xmlns:a16="http://schemas.microsoft.com/office/drawing/2014/main" id="{E36FF3E2-A0F2-4B44-94EB-A237F776E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4686301"/>
            <a:ext cx="399532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68B4E8B-B7F0-E944-908A-E23FA938E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529" y="4775201"/>
            <a:ext cx="3701341" cy="1092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EE1B5A53-66EF-9546-92B7-3C7E70F54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2148" y="4955822"/>
            <a:ext cx="2472617" cy="7309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5F6008-4757-0E42-B053-5BD7F2D693D9}"/>
              </a:ext>
            </a:extLst>
          </p:cNvPr>
          <p:cNvSpPr txBox="1"/>
          <p:nvPr/>
        </p:nvSpPr>
        <p:spPr>
          <a:xfrm>
            <a:off x="1456267" y="6186311"/>
            <a:ext cx="3668889" cy="646331"/>
          </a:xfrm>
          <a:prstGeom prst="rect">
            <a:avLst/>
          </a:prstGeom>
          <a:noFill/>
        </p:spPr>
        <p:txBody>
          <a:bodyPr wrap="square" rtlCol="0">
            <a:spAutoFit/>
          </a:bodyPr>
          <a:lstStyle/>
          <a:p>
            <a:r>
              <a:rPr lang="en-US" b="1" dirty="0"/>
              <a:t>Office Equipment Transmission Solution </a:t>
            </a:r>
          </a:p>
        </p:txBody>
      </p:sp>
      <p:sp>
        <p:nvSpPr>
          <p:cNvPr id="7" name="TextBox 6">
            <a:extLst>
              <a:ext uri="{FF2B5EF4-FFF2-40B4-BE49-F238E27FC236}">
                <a16:creationId xmlns:a16="http://schemas.microsoft.com/office/drawing/2014/main" id="{BD92D526-7C1E-B849-A6FF-2EFFCAFF709C}"/>
              </a:ext>
            </a:extLst>
          </p:cNvPr>
          <p:cNvSpPr txBox="1"/>
          <p:nvPr/>
        </p:nvSpPr>
        <p:spPr>
          <a:xfrm>
            <a:off x="6254044" y="6104467"/>
            <a:ext cx="2404533" cy="646331"/>
          </a:xfrm>
          <a:prstGeom prst="rect">
            <a:avLst/>
          </a:prstGeom>
          <a:noFill/>
        </p:spPr>
        <p:txBody>
          <a:bodyPr wrap="square" rtlCol="0">
            <a:spAutoFit/>
          </a:bodyPr>
          <a:lstStyle/>
          <a:p>
            <a:r>
              <a:rPr lang="en-US" b="1" dirty="0"/>
              <a:t>Automotive- Transmission Solution </a:t>
            </a:r>
          </a:p>
        </p:txBody>
      </p:sp>
      <p:sp>
        <p:nvSpPr>
          <p:cNvPr id="11" name="TextBox 10">
            <a:extLst>
              <a:ext uri="{FF2B5EF4-FFF2-40B4-BE49-F238E27FC236}">
                <a16:creationId xmlns:a16="http://schemas.microsoft.com/office/drawing/2014/main" id="{03F28C97-9E56-9647-BCFE-08F5E93D010B}"/>
              </a:ext>
            </a:extLst>
          </p:cNvPr>
          <p:cNvSpPr txBox="1"/>
          <p:nvPr/>
        </p:nvSpPr>
        <p:spPr>
          <a:xfrm>
            <a:off x="9860844" y="5934670"/>
            <a:ext cx="1749778" cy="923330"/>
          </a:xfrm>
          <a:prstGeom prst="rect">
            <a:avLst/>
          </a:prstGeom>
          <a:noFill/>
        </p:spPr>
        <p:txBody>
          <a:bodyPr wrap="square" rtlCol="0">
            <a:spAutoFit/>
          </a:bodyPr>
          <a:lstStyle/>
          <a:p>
            <a:r>
              <a:rPr lang="en-US" dirty="0"/>
              <a:t>Healthcare- Drug Delivery Device </a:t>
            </a:r>
          </a:p>
        </p:txBody>
      </p:sp>
    </p:spTree>
    <p:extLst>
      <p:ext uri="{BB962C8B-B14F-4D97-AF65-F5344CB8AC3E}">
        <p14:creationId xmlns:p14="http://schemas.microsoft.com/office/powerpoint/2010/main" val="293778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FBE0-BB05-434C-8999-C7BE19FFD398}"/>
              </a:ext>
            </a:extLst>
          </p:cNvPr>
          <p:cNvSpPr>
            <a:spLocks noGrp="1"/>
          </p:cNvSpPr>
          <p:nvPr>
            <p:ph type="title"/>
          </p:nvPr>
        </p:nvSpPr>
        <p:spPr/>
        <p:txBody>
          <a:bodyPr/>
          <a:lstStyle/>
          <a:p>
            <a:r>
              <a:rPr lang="en-US" dirty="0"/>
              <a:t>McAlpin Industries  </a:t>
            </a:r>
          </a:p>
        </p:txBody>
      </p:sp>
      <p:sp>
        <p:nvSpPr>
          <p:cNvPr id="3" name="Content Placeholder 2">
            <a:extLst>
              <a:ext uri="{FF2B5EF4-FFF2-40B4-BE49-F238E27FC236}">
                <a16:creationId xmlns:a16="http://schemas.microsoft.com/office/drawing/2014/main" id="{E4FFA7A0-0274-F043-8EF3-7F99C2F12E5D}"/>
              </a:ext>
            </a:extLst>
          </p:cNvPr>
          <p:cNvSpPr>
            <a:spLocks noGrp="1"/>
          </p:cNvSpPr>
          <p:nvPr>
            <p:ph idx="1"/>
          </p:nvPr>
        </p:nvSpPr>
        <p:spPr/>
        <p:txBody>
          <a:bodyPr/>
          <a:lstStyle/>
          <a:p>
            <a:r>
              <a:rPr lang="en-US" dirty="0"/>
              <a:t>McAlpin Industries is a precision metal working company that provides services to many sectors including telecommunications, computer, office equipment, heavy equipment, warehouse management, and automotive.  </a:t>
            </a:r>
          </a:p>
          <a:p>
            <a:r>
              <a:rPr lang="en-US" dirty="0"/>
              <a:t>Founded in 1964 by Frank McAlpin and Ralph Derleth. In 1972 they moved to 255 Hollenbeck street (present day location). In 2016 they opened up a 60,000 sq. ft. facility in Walworth NY.</a:t>
            </a:r>
          </a:p>
          <a:p>
            <a:r>
              <a:rPr lang="en-US" dirty="0"/>
              <a:t>Products manufactured include a Steel Evaporate Canister Bracket used in HVAC systems for automobiles, an Adjustable Table, and a Mechanical Assembly for Telecommunications equipment. </a:t>
            </a:r>
          </a:p>
        </p:txBody>
      </p:sp>
      <p:sp>
        <p:nvSpPr>
          <p:cNvPr id="4" name="TextBox 3">
            <a:extLst>
              <a:ext uri="{FF2B5EF4-FFF2-40B4-BE49-F238E27FC236}">
                <a16:creationId xmlns:a16="http://schemas.microsoft.com/office/drawing/2014/main" id="{32DC3AC5-0B7B-DF45-89C5-D7689FAEC17D}"/>
              </a:ext>
            </a:extLst>
          </p:cNvPr>
          <p:cNvSpPr txBox="1"/>
          <p:nvPr/>
        </p:nvSpPr>
        <p:spPr>
          <a:xfrm>
            <a:off x="8184444" y="1501422"/>
            <a:ext cx="184731" cy="369332"/>
          </a:xfrm>
          <a:prstGeom prst="rect">
            <a:avLst/>
          </a:prstGeom>
          <a:noFill/>
        </p:spPr>
        <p:txBody>
          <a:bodyPr wrap="none" rtlCol="0">
            <a:spAutoFit/>
          </a:bodyPr>
          <a:lstStyle/>
          <a:p>
            <a:endParaRPr lang="en-US" dirty="0"/>
          </a:p>
        </p:txBody>
      </p:sp>
      <p:pic>
        <p:nvPicPr>
          <p:cNvPr id="5" name="Picture 2" descr="Sheet Metal Fabrication, Precision Stamping Rochester NY | McAlpin  Industries Inc.">
            <a:hlinkClick r:id="rId2"/>
            <a:extLst>
              <a:ext uri="{FF2B5EF4-FFF2-40B4-BE49-F238E27FC236}">
                <a16:creationId xmlns:a16="http://schemas.microsoft.com/office/drawing/2014/main" id="{846CD871-6158-4E45-ADC5-B82616262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712" y="302333"/>
            <a:ext cx="4933200" cy="164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9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C6B5-B7A2-C64E-BFD2-242F94DCFB7A}"/>
              </a:ext>
            </a:extLst>
          </p:cNvPr>
          <p:cNvSpPr>
            <a:spLocks noGrp="1"/>
          </p:cNvSpPr>
          <p:nvPr>
            <p:ph type="title"/>
          </p:nvPr>
        </p:nvSpPr>
        <p:spPr/>
        <p:txBody>
          <a:bodyPr/>
          <a:lstStyle/>
          <a:p>
            <a:r>
              <a:rPr lang="en-US" dirty="0" err="1"/>
              <a:t>Forteq</a:t>
            </a:r>
            <a:r>
              <a:rPr lang="en-US" dirty="0"/>
              <a:t> in Action </a:t>
            </a:r>
          </a:p>
        </p:txBody>
      </p:sp>
      <p:sp>
        <p:nvSpPr>
          <p:cNvPr id="3" name="Content Placeholder 2">
            <a:extLst>
              <a:ext uri="{FF2B5EF4-FFF2-40B4-BE49-F238E27FC236}">
                <a16:creationId xmlns:a16="http://schemas.microsoft.com/office/drawing/2014/main" id="{3FD4ECCF-0D08-C047-8740-29AD652FB145}"/>
              </a:ext>
            </a:extLst>
          </p:cNvPr>
          <p:cNvSpPr>
            <a:spLocks noGrp="1"/>
          </p:cNvSpPr>
          <p:nvPr>
            <p:ph idx="1"/>
          </p:nvPr>
        </p:nvSpPr>
        <p:spPr/>
        <p:txBody>
          <a:bodyPr/>
          <a:lstStyle/>
          <a:p>
            <a:endParaRPr lang="en-US" dirty="0"/>
          </a:p>
        </p:txBody>
      </p:sp>
      <p:pic>
        <p:nvPicPr>
          <p:cNvPr id="4" name="Picture 2" descr="forteq North America Inc. | LinkedIn">
            <a:hlinkClick r:id="rId2"/>
            <a:extLst>
              <a:ext uri="{FF2B5EF4-FFF2-40B4-BE49-F238E27FC236}">
                <a16:creationId xmlns:a16="http://schemas.microsoft.com/office/drawing/2014/main" id="{835212F7-EAD4-5A42-B38D-781DCF303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645" y="2686756"/>
            <a:ext cx="8938622" cy="25809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25A56F0E-E729-BB4D-BB7F-62B3B0F6125D}"/>
              </a:ext>
            </a:extLst>
          </p:cNvPr>
          <p:cNvPicPr>
            <a:picLocks noChangeAspect="1"/>
          </p:cNvPicPr>
          <p:nvPr/>
        </p:nvPicPr>
        <p:blipFill rotWithShape="1">
          <a:blip r:embed="rId4"/>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149015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5881-0B3A-E848-8210-616B6AD92CBA}"/>
              </a:ext>
            </a:extLst>
          </p:cNvPr>
          <p:cNvSpPr>
            <a:spLocks noGrp="1"/>
          </p:cNvSpPr>
          <p:nvPr>
            <p:ph type="title"/>
          </p:nvPr>
        </p:nvSpPr>
        <p:spPr/>
        <p:txBody>
          <a:bodyPr/>
          <a:lstStyle/>
          <a:p>
            <a:r>
              <a:rPr lang="en-US" dirty="0"/>
              <a:t>Jobs At Forteq </a:t>
            </a:r>
          </a:p>
        </p:txBody>
      </p:sp>
      <p:sp>
        <p:nvSpPr>
          <p:cNvPr id="3" name="Content Placeholder 2">
            <a:extLst>
              <a:ext uri="{FF2B5EF4-FFF2-40B4-BE49-F238E27FC236}">
                <a16:creationId xmlns:a16="http://schemas.microsoft.com/office/drawing/2014/main" id="{3D91407C-8130-FB4B-AA35-C825C94577B9}"/>
              </a:ext>
            </a:extLst>
          </p:cNvPr>
          <p:cNvSpPr>
            <a:spLocks noGrp="1"/>
          </p:cNvSpPr>
          <p:nvPr>
            <p:ph idx="1"/>
          </p:nvPr>
        </p:nvSpPr>
        <p:spPr/>
        <p:txBody>
          <a:bodyPr/>
          <a:lstStyle/>
          <a:p>
            <a:r>
              <a:rPr lang="en-US" dirty="0"/>
              <a:t>Currently nothing posted but you would likely find similar roles to the other companies. </a:t>
            </a:r>
          </a:p>
        </p:txBody>
      </p:sp>
      <p:pic>
        <p:nvPicPr>
          <p:cNvPr id="4" name="Picture 3" descr="Logo&#10;&#10;Description automatically generated">
            <a:extLst>
              <a:ext uri="{FF2B5EF4-FFF2-40B4-BE49-F238E27FC236}">
                <a16:creationId xmlns:a16="http://schemas.microsoft.com/office/drawing/2014/main" id="{8E3774E5-28F0-0D45-85C4-83B3E02B06AC}"/>
              </a:ext>
            </a:extLst>
          </p:cNvPr>
          <p:cNvPicPr>
            <a:picLocks noChangeAspect="1"/>
          </p:cNvPicPr>
          <p:nvPr/>
        </p:nvPicPr>
        <p:blipFill rotWithShape="1">
          <a:blip r:embed="rId2"/>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187918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62FF-7F45-5A44-8790-5702C6240BC5}"/>
              </a:ext>
            </a:extLst>
          </p:cNvPr>
          <p:cNvSpPr>
            <a:spLocks noGrp="1"/>
          </p:cNvSpPr>
          <p:nvPr>
            <p:ph type="title"/>
          </p:nvPr>
        </p:nvSpPr>
        <p:spPr/>
        <p:txBody>
          <a:bodyPr/>
          <a:lstStyle/>
          <a:p>
            <a:pPr algn="ctr"/>
            <a:r>
              <a:rPr lang="en-US" dirty="0"/>
              <a:t>Questions???</a:t>
            </a:r>
          </a:p>
        </p:txBody>
      </p:sp>
      <p:pic>
        <p:nvPicPr>
          <p:cNvPr id="5" name="Content Placeholder 4">
            <a:extLst>
              <a:ext uri="{FF2B5EF4-FFF2-40B4-BE49-F238E27FC236}">
                <a16:creationId xmlns:a16="http://schemas.microsoft.com/office/drawing/2014/main" id="{CA081A5C-3C8A-A64D-876A-A568756FBD75}"/>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170839" y="1585952"/>
            <a:ext cx="7850322" cy="3925161"/>
          </a:xfrm>
        </p:spPr>
      </p:pic>
      <p:pic>
        <p:nvPicPr>
          <p:cNvPr id="4" name="Picture 3" descr="Logo&#10;&#10;Description automatically generated">
            <a:extLst>
              <a:ext uri="{FF2B5EF4-FFF2-40B4-BE49-F238E27FC236}">
                <a16:creationId xmlns:a16="http://schemas.microsoft.com/office/drawing/2014/main" id="{ACAA15F6-CF20-E444-BE07-9F5BC008C3F2}"/>
              </a:ext>
            </a:extLst>
          </p:cNvPr>
          <p:cNvPicPr>
            <a:picLocks noChangeAspect="1"/>
          </p:cNvPicPr>
          <p:nvPr/>
        </p:nvPicPr>
        <p:blipFill rotWithShape="1">
          <a:blip r:embed="rId4"/>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250828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51E8-7C8F-1945-B626-FB4E4EF01116}"/>
              </a:ext>
            </a:extLst>
          </p:cNvPr>
          <p:cNvSpPr>
            <a:spLocks noGrp="1"/>
          </p:cNvSpPr>
          <p:nvPr>
            <p:ph type="title"/>
          </p:nvPr>
        </p:nvSpPr>
        <p:spPr/>
        <p:txBody>
          <a:bodyPr/>
          <a:lstStyle/>
          <a:p>
            <a:r>
              <a:rPr lang="en-US" dirty="0"/>
              <a:t>McAlpin Industries  Products </a:t>
            </a:r>
          </a:p>
        </p:txBody>
      </p:sp>
      <p:pic>
        <p:nvPicPr>
          <p:cNvPr id="1026" name="Picture 2">
            <a:extLst>
              <a:ext uri="{FF2B5EF4-FFF2-40B4-BE49-F238E27FC236}">
                <a16:creationId xmlns:a16="http://schemas.microsoft.com/office/drawing/2014/main" id="{5A6BA0C5-035E-AE4D-A239-4235DF0CD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69772"/>
            <a:ext cx="3657600" cy="2862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A41225-8DDB-E247-8A35-3288BFC4F420}"/>
              </a:ext>
            </a:extLst>
          </p:cNvPr>
          <p:cNvSpPr txBox="1"/>
          <p:nvPr/>
        </p:nvSpPr>
        <p:spPr>
          <a:xfrm>
            <a:off x="1387928" y="1645796"/>
            <a:ext cx="2177143" cy="646331"/>
          </a:xfrm>
          <a:prstGeom prst="rect">
            <a:avLst/>
          </a:prstGeom>
          <a:noFill/>
        </p:spPr>
        <p:txBody>
          <a:bodyPr wrap="square" rtlCol="0">
            <a:spAutoFit/>
          </a:bodyPr>
          <a:lstStyle/>
          <a:p>
            <a:r>
              <a:rPr lang="en-US" b="1" dirty="0"/>
              <a:t>Steel Evaporative Canister Bracket </a:t>
            </a:r>
          </a:p>
        </p:txBody>
      </p:sp>
      <p:pic>
        <p:nvPicPr>
          <p:cNvPr id="1028" name="Picture 4">
            <a:extLst>
              <a:ext uri="{FF2B5EF4-FFF2-40B4-BE49-F238E27FC236}">
                <a16:creationId xmlns:a16="http://schemas.microsoft.com/office/drawing/2014/main" id="{692DD998-795E-3A44-A1A1-4C29C1B8B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3" y="2938458"/>
            <a:ext cx="3809998" cy="2994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5BC09E-89D9-C048-A76C-049CE56D9744}"/>
              </a:ext>
            </a:extLst>
          </p:cNvPr>
          <p:cNvSpPr txBox="1"/>
          <p:nvPr/>
        </p:nvSpPr>
        <p:spPr>
          <a:xfrm>
            <a:off x="7903028" y="1324863"/>
            <a:ext cx="1905000" cy="1477328"/>
          </a:xfrm>
          <a:prstGeom prst="rect">
            <a:avLst/>
          </a:prstGeom>
          <a:noFill/>
        </p:spPr>
        <p:txBody>
          <a:bodyPr wrap="square" rtlCol="0">
            <a:spAutoFit/>
          </a:bodyPr>
          <a:lstStyle/>
          <a:p>
            <a:r>
              <a:rPr lang="en-US" b="1" dirty="0"/>
              <a:t>Mechanical Assembly for</a:t>
            </a:r>
          </a:p>
          <a:p>
            <a:r>
              <a:rPr lang="en-US" b="1" dirty="0"/>
              <a:t>Telecomm</a:t>
            </a:r>
          </a:p>
          <a:p>
            <a:r>
              <a:rPr lang="en-US" b="1" dirty="0"/>
              <a:t>Equipment</a:t>
            </a:r>
            <a:r>
              <a:rPr lang="en-US" dirty="0"/>
              <a:t> </a:t>
            </a:r>
          </a:p>
          <a:p>
            <a:endParaRPr lang="en-US" dirty="0"/>
          </a:p>
        </p:txBody>
      </p:sp>
    </p:spTree>
    <p:extLst>
      <p:ext uri="{BB962C8B-B14F-4D97-AF65-F5344CB8AC3E}">
        <p14:creationId xmlns:p14="http://schemas.microsoft.com/office/powerpoint/2010/main" val="139143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0D15-099F-5049-87FC-FDFDA2DE8B8F}"/>
              </a:ext>
            </a:extLst>
          </p:cNvPr>
          <p:cNvSpPr>
            <a:spLocks noGrp="1"/>
          </p:cNvSpPr>
          <p:nvPr>
            <p:ph type="title"/>
          </p:nvPr>
        </p:nvSpPr>
        <p:spPr/>
        <p:txBody>
          <a:bodyPr/>
          <a:lstStyle/>
          <a:p>
            <a:r>
              <a:rPr lang="en-US" dirty="0"/>
              <a:t>McAlpin Industries In Action </a:t>
            </a:r>
          </a:p>
        </p:txBody>
      </p:sp>
      <p:pic>
        <p:nvPicPr>
          <p:cNvPr id="8194" name="Picture 2" descr="Sheet Metal Fabrication, Precision Stamping Rochester NY | McAlpin  Industries Inc.">
            <a:hlinkClick r:id="rId2"/>
            <a:extLst>
              <a:ext uri="{FF2B5EF4-FFF2-40B4-BE49-F238E27FC236}">
                <a16:creationId xmlns:a16="http://schemas.microsoft.com/office/drawing/2014/main" id="{F990C761-D223-694E-9AAD-0C8FCF43C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956" y="2494845"/>
            <a:ext cx="7744087" cy="23593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345301BA-348E-F64B-A898-D43CFC7024DB}"/>
              </a:ext>
            </a:extLst>
          </p:cNvPr>
          <p:cNvPicPr>
            <a:picLocks noChangeAspect="1"/>
          </p:cNvPicPr>
          <p:nvPr/>
        </p:nvPicPr>
        <p:blipFill rotWithShape="1">
          <a:blip r:embed="rId4"/>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70110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8474-E5B6-0A48-8B25-E1591A541E11}"/>
              </a:ext>
            </a:extLst>
          </p:cNvPr>
          <p:cNvSpPr>
            <a:spLocks noGrp="1"/>
          </p:cNvSpPr>
          <p:nvPr>
            <p:ph type="title"/>
          </p:nvPr>
        </p:nvSpPr>
        <p:spPr/>
        <p:txBody>
          <a:bodyPr/>
          <a:lstStyle/>
          <a:p>
            <a:r>
              <a:rPr lang="en-US" dirty="0"/>
              <a:t>Jobs at McAlpin Industries </a:t>
            </a:r>
          </a:p>
        </p:txBody>
      </p:sp>
      <p:sp>
        <p:nvSpPr>
          <p:cNvPr id="3" name="Content Placeholder 2">
            <a:extLst>
              <a:ext uri="{FF2B5EF4-FFF2-40B4-BE49-F238E27FC236}">
                <a16:creationId xmlns:a16="http://schemas.microsoft.com/office/drawing/2014/main" id="{9494E74F-55F6-1649-948E-3DB335A68DA2}"/>
              </a:ext>
            </a:extLst>
          </p:cNvPr>
          <p:cNvSpPr>
            <a:spLocks noGrp="1"/>
          </p:cNvSpPr>
          <p:nvPr>
            <p:ph idx="1"/>
          </p:nvPr>
        </p:nvSpPr>
        <p:spPr/>
        <p:txBody>
          <a:bodyPr/>
          <a:lstStyle/>
          <a:p>
            <a:r>
              <a:rPr lang="en-US" dirty="0"/>
              <a:t>Robotic Weld Cell Operators </a:t>
            </a:r>
          </a:p>
          <a:p>
            <a:r>
              <a:rPr lang="en-US" dirty="0"/>
              <a:t>Maintenance Mechanic Technician </a:t>
            </a:r>
          </a:p>
          <a:p>
            <a:r>
              <a:rPr lang="en-US" dirty="0"/>
              <a:t>Production Line Operator/Assembler </a:t>
            </a:r>
          </a:p>
          <a:p>
            <a:pPr marL="0" indent="0">
              <a:buNone/>
            </a:pPr>
            <a:endParaRPr lang="en-US" dirty="0"/>
          </a:p>
        </p:txBody>
      </p:sp>
      <p:pic>
        <p:nvPicPr>
          <p:cNvPr id="4" name="Picture 8" descr="McAlpin Industries Rochester, New York, NY 14621">
            <a:extLst>
              <a:ext uri="{FF2B5EF4-FFF2-40B4-BE49-F238E27FC236}">
                <a16:creationId xmlns:a16="http://schemas.microsoft.com/office/drawing/2014/main" id="{45E88CA4-9B16-BB44-AF35-7AF943114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910" y="1501422"/>
            <a:ext cx="5216071" cy="404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89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FE67-ED63-2E48-B489-16016CF76271}"/>
              </a:ext>
            </a:extLst>
          </p:cNvPr>
          <p:cNvSpPr>
            <a:spLocks noGrp="1"/>
          </p:cNvSpPr>
          <p:nvPr>
            <p:ph type="title"/>
          </p:nvPr>
        </p:nvSpPr>
        <p:spPr/>
        <p:txBody>
          <a:bodyPr/>
          <a:lstStyle/>
          <a:p>
            <a:r>
              <a:rPr lang="en-US" dirty="0"/>
              <a:t>LiDestri Foods</a:t>
            </a:r>
          </a:p>
        </p:txBody>
      </p:sp>
      <p:sp>
        <p:nvSpPr>
          <p:cNvPr id="3" name="Content Placeholder 2">
            <a:extLst>
              <a:ext uri="{FF2B5EF4-FFF2-40B4-BE49-F238E27FC236}">
                <a16:creationId xmlns:a16="http://schemas.microsoft.com/office/drawing/2014/main" id="{A01DE822-F46D-5740-A9C7-B033FB23167A}"/>
              </a:ext>
            </a:extLst>
          </p:cNvPr>
          <p:cNvSpPr>
            <a:spLocks noGrp="1"/>
          </p:cNvSpPr>
          <p:nvPr>
            <p:ph idx="1"/>
          </p:nvPr>
        </p:nvSpPr>
        <p:spPr/>
        <p:txBody>
          <a:bodyPr/>
          <a:lstStyle/>
          <a:p>
            <a:r>
              <a:rPr lang="en-US" dirty="0"/>
              <a:t>LiDestri Foods is a private label and contract manufacturer of foods with local facilities in Fairport and Rochester.</a:t>
            </a:r>
          </a:p>
          <a:p>
            <a:r>
              <a:rPr lang="en-US" dirty="0"/>
              <a:t>The company was founded in 1975 as Cantisano Foods by Ralph Cantisano. The Cantisano family. They had previously owned and sold the Ragu Packaging Company. By 1976, LiDestri was being managed by its current owner Giovanni LiDestri who decided to start manufacturing pasta sauce. </a:t>
            </a:r>
          </a:p>
          <a:p>
            <a:r>
              <a:rPr lang="en-US" dirty="0"/>
              <a:t>Today LiDestri Co-Packs and creates Soups, Pasta Sauces, BBQ Sauce, Ketchup, and many other products. Notable customers include Newman’s Own Pasta Sauce and some types of Barilla Pasta Sauce. </a:t>
            </a:r>
          </a:p>
        </p:txBody>
      </p:sp>
      <p:pic>
        <p:nvPicPr>
          <p:cNvPr id="2050" name="Picture 2" descr="LiDestri Where tradition meets innovation">
            <a:extLst>
              <a:ext uri="{FF2B5EF4-FFF2-40B4-BE49-F238E27FC236}">
                <a16:creationId xmlns:a16="http://schemas.microsoft.com/office/drawing/2014/main" id="{C7064FCB-CB89-4549-B77C-0B5F449FA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014" y="334736"/>
            <a:ext cx="4090408"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84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9014-F09B-8449-AB21-80B921AEF44D}"/>
              </a:ext>
            </a:extLst>
          </p:cNvPr>
          <p:cNvSpPr>
            <a:spLocks noGrp="1"/>
          </p:cNvSpPr>
          <p:nvPr>
            <p:ph type="title"/>
          </p:nvPr>
        </p:nvSpPr>
        <p:spPr/>
        <p:txBody>
          <a:bodyPr/>
          <a:lstStyle/>
          <a:p>
            <a:r>
              <a:rPr lang="en-US" dirty="0"/>
              <a:t>LiDestri Foods Products  </a:t>
            </a:r>
          </a:p>
        </p:txBody>
      </p:sp>
      <p:pic>
        <p:nvPicPr>
          <p:cNvPr id="3074" name="Picture 2" descr="Food Co-Packing">
            <a:extLst>
              <a:ext uri="{FF2B5EF4-FFF2-40B4-BE49-F238E27FC236}">
                <a16:creationId xmlns:a16="http://schemas.microsoft.com/office/drawing/2014/main" id="{CF4D53B1-3D21-0246-831B-2BB8EF083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57" y="1914071"/>
            <a:ext cx="38100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F4E3B0-A706-8E41-BB0E-319464150F7A}"/>
              </a:ext>
            </a:extLst>
          </p:cNvPr>
          <p:cNvSpPr txBox="1"/>
          <p:nvPr/>
        </p:nvSpPr>
        <p:spPr>
          <a:xfrm>
            <a:off x="2819402" y="4518781"/>
            <a:ext cx="2492828" cy="646331"/>
          </a:xfrm>
          <a:prstGeom prst="rect">
            <a:avLst/>
          </a:prstGeom>
          <a:noFill/>
        </p:spPr>
        <p:txBody>
          <a:bodyPr wrap="square" rtlCol="0">
            <a:spAutoFit/>
          </a:bodyPr>
          <a:lstStyle/>
          <a:p>
            <a:r>
              <a:rPr lang="en-US" b="1" dirty="0"/>
              <a:t>Newman’s Own Sauce </a:t>
            </a:r>
          </a:p>
          <a:p>
            <a:endParaRPr lang="en-US" dirty="0"/>
          </a:p>
        </p:txBody>
      </p:sp>
      <p:pic>
        <p:nvPicPr>
          <p:cNvPr id="3076" name="Picture 4" descr="Amazon.com : Barilla Pasta Sauce, Tomato and Basil, 24 oz : Grocery &amp;  Gourmet Food">
            <a:extLst>
              <a:ext uri="{FF2B5EF4-FFF2-40B4-BE49-F238E27FC236}">
                <a16:creationId xmlns:a16="http://schemas.microsoft.com/office/drawing/2014/main" id="{89A68F57-76EF-8446-A662-AED15B0DB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07" y="14287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130467-24F9-014F-9552-BAA253C6EB00}"/>
              </a:ext>
            </a:extLst>
          </p:cNvPr>
          <p:cNvSpPr txBox="1"/>
          <p:nvPr/>
        </p:nvSpPr>
        <p:spPr>
          <a:xfrm>
            <a:off x="8126185" y="4518781"/>
            <a:ext cx="2253343" cy="646331"/>
          </a:xfrm>
          <a:prstGeom prst="rect">
            <a:avLst/>
          </a:prstGeom>
          <a:noFill/>
        </p:spPr>
        <p:txBody>
          <a:bodyPr wrap="square" rtlCol="0">
            <a:spAutoFit/>
          </a:bodyPr>
          <a:lstStyle/>
          <a:p>
            <a:r>
              <a:rPr lang="en-US" b="1" dirty="0"/>
              <a:t>Barilla Pasta Sauce </a:t>
            </a:r>
          </a:p>
          <a:p>
            <a:endParaRPr lang="en-US" dirty="0"/>
          </a:p>
        </p:txBody>
      </p:sp>
      <p:pic>
        <p:nvPicPr>
          <p:cNvPr id="7" name="Picture 6" descr="Logo&#10;&#10;Description automatically generated">
            <a:extLst>
              <a:ext uri="{FF2B5EF4-FFF2-40B4-BE49-F238E27FC236}">
                <a16:creationId xmlns:a16="http://schemas.microsoft.com/office/drawing/2014/main" id="{4CA3BB13-1900-C341-8C97-351F4A9A94C3}"/>
              </a:ext>
            </a:extLst>
          </p:cNvPr>
          <p:cNvPicPr>
            <a:picLocks noChangeAspect="1"/>
          </p:cNvPicPr>
          <p:nvPr/>
        </p:nvPicPr>
        <p:blipFill rotWithShape="1">
          <a:blip r:embed="rId4"/>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234317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AB60-D7D1-D641-8E9C-38403703C306}"/>
              </a:ext>
            </a:extLst>
          </p:cNvPr>
          <p:cNvSpPr>
            <a:spLocks noGrp="1"/>
          </p:cNvSpPr>
          <p:nvPr>
            <p:ph type="title"/>
          </p:nvPr>
        </p:nvSpPr>
        <p:spPr/>
        <p:txBody>
          <a:bodyPr/>
          <a:lstStyle/>
          <a:p>
            <a:r>
              <a:rPr lang="en-US" dirty="0"/>
              <a:t>LiDestri in Action </a:t>
            </a:r>
          </a:p>
        </p:txBody>
      </p:sp>
      <p:sp>
        <p:nvSpPr>
          <p:cNvPr id="3" name="Content Placeholder 2">
            <a:extLst>
              <a:ext uri="{FF2B5EF4-FFF2-40B4-BE49-F238E27FC236}">
                <a16:creationId xmlns:a16="http://schemas.microsoft.com/office/drawing/2014/main" id="{807B17FB-F2B2-7845-8945-236DC30E29AD}"/>
              </a:ext>
            </a:extLst>
          </p:cNvPr>
          <p:cNvSpPr>
            <a:spLocks noGrp="1"/>
          </p:cNvSpPr>
          <p:nvPr>
            <p:ph idx="1"/>
          </p:nvPr>
        </p:nvSpPr>
        <p:spPr/>
        <p:txBody>
          <a:bodyPr/>
          <a:lstStyle/>
          <a:p>
            <a:pPr marL="0" indent="0">
              <a:buNone/>
            </a:pPr>
            <a:endParaRPr lang="en-US" dirty="0"/>
          </a:p>
        </p:txBody>
      </p:sp>
      <p:pic>
        <p:nvPicPr>
          <p:cNvPr id="4" name="Picture 2" descr="LiDestri Where tradition meets innovation">
            <a:hlinkClick r:id="rId2"/>
            <a:extLst>
              <a:ext uri="{FF2B5EF4-FFF2-40B4-BE49-F238E27FC236}">
                <a16:creationId xmlns:a16="http://schemas.microsoft.com/office/drawing/2014/main" id="{4A3527F4-4C4D-214F-9506-45D09AEAF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534" y="2494845"/>
            <a:ext cx="7398436" cy="26540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EF60675E-655D-A342-88F3-333FEE19B637}"/>
              </a:ext>
            </a:extLst>
          </p:cNvPr>
          <p:cNvPicPr>
            <a:picLocks noChangeAspect="1"/>
          </p:cNvPicPr>
          <p:nvPr/>
        </p:nvPicPr>
        <p:blipFill rotWithShape="1">
          <a:blip r:embed="rId4"/>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179118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B6A6-0294-C647-B6BE-3D9AD7C6F27C}"/>
              </a:ext>
            </a:extLst>
          </p:cNvPr>
          <p:cNvSpPr>
            <a:spLocks noGrp="1"/>
          </p:cNvSpPr>
          <p:nvPr>
            <p:ph type="title"/>
          </p:nvPr>
        </p:nvSpPr>
        <p:spPr/>
        <p:txBody>
          <a:bodyPr/>
          <a:lstStyle/>
          <a:p>
            <a:r>
              <a:rPr lang="en-US" dirty="0"/>
              <a:t>Jobs at LiDestri Foods</a:t>
            </a:r>
          </a:p>
        </p:txBody>
      </p:sp>
      <p:sp>
        <p:nvSpPr>
          <p:cNvPr id="3" name="Content Placeholder 2">
            <a:extLst>
              <a:ext uri="{FF2B5EF4-FFF2-40B4-BE49-F238E27FC236}">
                <a16:creationId xmlns:a16="http://schemas.microsoft.com/office/drawing/2014/main" id="{723DD78F-8048-184A-BD6F-D28B83EE5066}"/>
              </a:ext>
            </a:extLst>
          </p:cNvPr>
          <p:cNvSpPr>
            <a:spLocks noGrp="1"/>
          </p:cNvSpPr>
          <p:nvPr>
            <p:ph idx="1"/>
          </p:nvPr>
        </p:nvSpPr>
        <p:spPr/>
        <p:txBody>
          <a:bodyPr/>
          <a:lstStyle/>
          <a:p>
            <a:r>
              <a:rPr lang="en-US" dirty="0"/>
              <a:t>Forklift Operator </a:t>
            </a:r>
          </a:p>
          <a:p>
            <a:r>
              <a:rPr lang="en-US" dirty="0"/>
              <a:t>Machine Operator </a:t>
            </a:r>
          </a:p>
          <a:p>
            <a:r>
              <a:rPr lang="en-US" dirty="0"/>
              <a:t>Automation Technician </a:t>
            </a:r>
          </a:p>
        </p:txBody>
      </p:sp>
      <p:pic>
        <p:nvPicPr>
          <p:cNvPr id="4" name="Picture 6" descr="LiDestri Foods Careers - Career and work guide">
            <a:extLst>
              <a:ext uri="{FF2B5EF4-FFF2-40B4-BE49-F238E27FC236}">
                <a16:creationId xmlns:a16="http://schemas.microsoft.com/office/drawing/2014/main" id="{EF5665E9-6B46-774C-B68D-882DEA7C9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800" y="1428750"/>
            <a:ext cx="3175000" cy="256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our LiDestri - LiDestri | Where Tradition Meets Innovation">
            <a:extLst>
              <a:ext uri="{FF2B5EF4-FFF2-40B4-BE49-F238E27FC236}">
                <a16:creationId xmlns:a16="http://schemas.microsoft.com/office/drawing/2014/main" id="{E0032573-BC37-C044-937E-9D78F6073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505" y="4076700"/>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4C04CE49-466A-F041-A214-FF9780DB4DDB}"/>
              </a:ext>
            </a:extLst>
          </p:cNvPr>
          <p:cNvPicPr>
            <a:picLocks noChangeAspect="1"/>
          </p:cNvPicPr>
          <p:nvPr/>
        </p:nvPicPr>
        <p:blipFill rotWithShape="1">
          <a:blip r:embed="rId4"/>
          <a:srcRect l="11351" t="28829" r="12128" b="33176"/>
          <a:stretch/>
        </p:blipFill>
        <p:spPr>
          <a:xfrm>
            <a:off x="8873198" y="5745892"/>
            <a:ext cx="3116849" cy="870551"/>
          </a:xfrm>
          <a:prstGeom prst="rect">
            <a:avLst/>
          </a:prstGeom>
        </p:spPr>
      </p:pic>
    </p:spTree>
    <p:extLst>
      <p:ext uri="{BB962C8B-B14F-4D97-AF65-F5344CB8AC3E}">
        <p14:creationId xmlns:p14="http://schemas.microsoft.com/office/powerpoint/2010/main" val="255966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6DA7797848544482C8AA0339F08891" ma:contentTypeVersion="10" ma:contentTypeDescription="Create a new document." ma:contentTypeScope="" ma:versionID="989cb849b4fc06e9c24cd31e9a359d6c">
  <xsd:schema xmlns:xsd="http://www.w3.org/2001/XMLSchema" xmlns:xs="http://www.w3.org/2001/XMLSchema" xmlns:p="http://schemas.microsoft.com/office/2006/metadata/properties" xmlns:ns3="7d6fa40c-822b-4b45-8b49-ff99bc86d650" targetNamespace="http://schemas.microsoft.com/office/2006/metadata/properties" ma:root="true" ma:fieldsID="c88ef4d5a5e73b5a526070ae80fae671" ns3:_="">
    <xsd:import namespace="7d6fa40c-822b-4b45-8b49-ff99bc86d65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6fa40c-822b-4b45-8b49-ff99bc86d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8E4A2F-92D7-41A6-A4F7-5664708191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6fa40c-822b-4b45-8b49-ff99bc86d6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321C03-D15E-4C7A-90E9-EF83EBE0BD49}">
  <ds:schemaRefs>
    <ds:schemaRef ds:uri="http://schemas.microsoft.com/sharepoint/v3/contenttype/forms"/>
  </ds:schemaRefs>
</ds:datastoreItem>
</file>

<file path=customXml/itemProps3.xml><?xml version="1.0" encoding="utf-8"?>
<ds:datastoreItem xmlns:ds="http://schemas.openxmlformats.org/officeDocument/2006/customXml" ds:itemID="{EE4948B5-516B-4000-9B92-85DB8668F310}">
  <ds:schemaRefs>
    <ds:schemaRef ds:uri="7d6fa40c-822b-4b45-8b49-ff99bc86d650"/>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458</TotalTime>
  <Words>600</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Rochester Area Manufacturing Opportunities </vt:lpstr>
      <vt:lpstr>McAlpin Industries  </vt:lpstr>
      <vt:lpstr>McAlpin Industries  Products </vt:lpstr>
      <vt:lpstr>McAlpin Industries In Action </vt:lpstr>
      <vt:lpstr>Jobs at McAlpin Industries </vt:lpstr>
      <vt:lpstr>LiDestri Foods</vt:lpstr>
      <vt:lpstr>LiDestri Foods Products  </vt:lpstr>
      <vt:lpstr>LiDestri in Action </vt:lpstr>
      <vt:lpstr>Jobs at LiDestri Foods</vt:lpstr>
      <vt:lpstr>Century Mold </vt:lpstr>
      <vt:lpstr>Century Mold Products </vt:lpstr>
      <vt:lpstr>Century Mold in Action </vt:lpstr>
      <vt:lpstr>Jobs At Century Mold</vt:lpstr>
      <vt:lpstr>Alliance Precision Plastics   </vt:lpstr>
      <vt:lpstr>Alliance Precision Plastics Services  </vt:lpstr>
      <vt:lpstr>Alliance Precision Plastics In Action </vt:lpstr>
      <vt:lpstr>Jobs At Alliance Precision Plastics  </vt:lpstr>
      <vt:lpstr>Forteq</vt:lpstr>
      <vt:lpstr>Forteq Products </vt:lpstr>
      <vt:lpstr>Forteq in Action </vt:lpstr>
      <vt:lpstr>Jobs At Forteq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Rochester Area Manufacturing Companies</dc:title>
  <dc:creator>Microsoft Office User</dc:creator>
  <cp:lastModifiedBy>Johnson, Sherry</cp:lastModifiedBy>
  <cp:revision>37</cp:revision>
  <dcterms:created xsi:type="dcterms:W3CDTF">2021-03-04T16:37:53Z</dcterms:created>
  <dcterms:modified xsi:type="dcterms:W3CDTF">2021-03-22T16:43:49Z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0x0101001D6DA7797848544482C8AA0339F08891</vt:lpwstr>
  </property>
</Properties>
</file>